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6242" autoAdjust="0"/>
  </p:normalViewPr>
  <p:slideViewPr>
    <p:cSldViewPr snapToGrid="0">
      <p:cViewPr varScale="1">
        <p:scale>
          <a:sx n="66" d="100"/>
          <a:sy n="66" d="100"/>
        </p:scale>
        <p:origin x="40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C1EDB1-88D5-269A-4E34-F60102DF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2DC64F-C4A0-023C-F6D5-223CFB10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BBE2-2502-40D6-BB3D-6D478F8B6730}" type="datetimeFigureOut">
              <a:rPr kumimoji="1" lang="ja-JP" altLang="en-US" smtClean="0"/>
              <a:t>2024/7/15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8A5A77-4F73-56A6-E49A-4126942B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FB04E0-908D-886C-A455-CD8B273C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1B700993-4606-5A50-6971-765C21BCD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解説ボックス">
            <a:extLst>
              <a:ext uri="{FF2B5EF4-FFF2-40B4-BE49-F238E27FC236}">
                <a16:creationId xmlns:a16="http://schemas.microsoft.com/office/drawing/2014/main" id="{1F4BACC8-B26C-F818-BE14-A14543DCE16F}"/>
              </a:ext>
            </a:extLst>
          </p:cNvPr>
          <p:cNvSpPr/>
          <p:nvPr userDrawn="1"/>
        </p:nvSpPr>
        <p:spPr>
          <a:xfrm>
            <a:off x="224972" y="5733329"/>
            <a:ext cx="11742057" cy="957939"/>
          </a:xfrm>
          <a:prstGeom prst="roundRect">
            <a:avLst>
              <a:gd name="adj" fmla="val 11099"/>
            </a:avLst>
          </a:prstGeom>
          <a:solidFill>
            <a:srgbClr val="FFFFFF">
              <a:alpha val="80000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6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A2317F4-8004-4634-0303-779B8F47F345}"/>
              </a:ext>
            </a:extLst>
          </p:cNvPr>
          <p:cNvGrpSpPr/>
          <p:nvPr userDrawn="1"/>
        </p:nvGrpSpPr>
        <p:grpSpPr>
          <a:xfrm>
            <a:off x="8583220" y="1016037"/>
            <a:ext cx="2612736" cy="4825928"/>
            <a:chOff x="9356448" y="1730142"/>
            <a:chExt cx="1839508" cy="3397717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55DA22E-EF92-7DFF-8191-EF14BE725405}"/>
                </a:ext>
              </a:extLst>
            </p:cNvPr>
            <p:cNvSpPr/>
            <p:nvPr userDrawn="1"/>
          </p:nvSpPr>
          <p:spPr>
            <a:xfrm flipH="1">
              <a:off x="10568775" y="2486311"/>
              <a:ext cx="627179" cy="1885379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21ECC5F-2F04-C679-245B-43EBAD41C5DD}"/>
                </a:ext>
              </a:extLst>
            </p:cNvPr>
            <p:cNvSpPr/>
            <p:nvPr userDrawn="1"/>
          </p:nvSpPr>
          <p:spPr>
            <a:xfrm flipH="1">
              <a:off x="9701023" y="1730142"/>
              <a:ext cx="1494933" cy="3397717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F3190042-4089-84F1-1A08-3C9AFB43A15D}"/>
                </a:ext>
              </a:extLst>
            </p:cNvPr>
            <p:cNvSpPr/>
            <p:nvPr userDrawn="1"/>
          </p:nvSpPr>
          <p:spPr>
            <a:xfrm rot="18900000" flipH="1">
              <a:off x="935644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楕円 17">
            <a:extLst>
              <a:ext uri="{FF2B5EF4-FFF2-40B4-BE49-F238E27FC236}">
                <a16:creationId xmlns:a16="http://schemas.microsoft.com/office/drawing/2014/main" id="{EA250FBB-4D10-5D4A-802B-5A72CEF0FF66}"/>
              </a:ext>
            </a:extLst>
          </p:cNvPr>
          <p:cNvSpPr/>
          <p:nvPr userDrawn="1"/>
        </p:nvSpPr>
        <p:spPr>
          <a:xfrm flipH="1">
            <a:off x="9641850" y="3321000"/>
            <a:ext cx="216000" cy="21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E5C72178-BD4B-CBED-B5D5-FA73F4E0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09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ピッチ全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FD441DC-5106-9970-717D-7FE7D4DE8215}"/>
              </a:ext>
            </a:extLst>
          </p:cNvPr>
          <p:cNvGrpSpPr/>
          <p:nvPr userDrawn="1"/>
        </p:nvGrpSpPr>
        <p:grpSpPr>
          <a:xfrm>
            <a:off x="221381" y="-112350"/>
            <a:ext cx="11749238" cy="7082701"/>
            <a:chOff x="221381" y="-112350"/>
            <a:chExt cx="11749238" cy="708270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028A21F8-ECA5-0C94-0D42-4EB947783867}"/>
                </a:ext>
              </a:extLst>
            </p:cNvPr>
            <p:cNvSpPr/>
            <p:nvPr userDrawn="1"/>
          </p:nvSpPr>
          <p:spPr>
            <a:xfrm>
              <a:off x="558165" y="65315"/>
              <a:ext cx="11075670" cy="6727371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460F360-1DE4-0044-97B2-5963ABAD58C7}"/>
                </a:ext>
              </a:extLst>
            </p:cNvPr>
            <p:cNvCxnSpPr>
              <a:stCxn id="6" idx="0"/>
              <a:endCxn id="6" idx="2"/>
            </p:cNvCxnSpPr>
            <p:nvPr userDrawn="1"/>
          </p:nvCxnSpPr>
          <p:spPr>
            <a:xfrm>
              <a:off x="6096000" y="65315"/>
              <a:ext cx="0" cy="6727371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354F0649-D3A5-D459-0A9C-189A3E483D8F}"/>
                </a:ext>
              </a:extLst>
            </p:cNvPr>
            <p:cNvSpPr/>
            <p:nvPr userDrawn="1"/>
          </p:nvSpPr>
          <p:spPr>
            <a:xfrm>
              <a:off x="5276616" y="2609616"/>
              <a:ext cx="1638768" cy="1638768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1CD6DC45-5E2D-AF90-A8A0-90853A0A76A6}"/>
                </a:ext>
              </a:extLst>
            </p:cNvPr>
            <p:cNvSpPr/>
            <p:nvPr userDrawn="1"/>
          </p:nvSpPr>
          <p:spPr>
            <a:xfrm>
              <a:off x="378165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426CE14C-79B0-1C03-F731-82B5535D047D}"/>
                </a:ext>
              </a:extLst>
            </p:cNvPr>
            <p:cNvSpPr/>
            <p:nvPr userDrawn="1"/>
          </p:nvSpPr>
          <p:spPr>
            <a:xfrm rot="5400000">
              <a:off x="378165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E466A8D-C6BC-3DD7-3782-5741DAD45004}"/>
                </a:ext>
              </a:extLst>
            </p:cNvPr>
            <p:cNvSpPr/>
            <p:nvPr userDrawn="1"/>
          </p:nvSpPr>
          <p:spPr>
            <a:xfrm rot="10800000">
              <a:off x="11453834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08972175-77B8-D869-DACA-D986EBE86E42}"/>
                </a:ext>
              </a:extLst>
            </p:cNvPr>
            <p:cNvSpPr/>
            <p:nvPr userDrawn="1"/>
          </p:nvSpPr>
          <p:spPr>
            <a:xfrm rot="16200000">
              <a:off x="11453834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9739B59C-5442-5034-648E-F3DBA72F0DA9}"/>
                </a:ext>
              </a:extLst>
            </p:cNvPr>
            <p:cNvSpPr/>
            <p:nvPr userDrawn="1"/>
          </p:nvSpPr>
          <p:spPr>
            <a:xfrm flipH="1">
              <a:off x="221381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02489E7-C3CB-BF59-88DF-573F2A2C9435}"/>
                </a:ext>
              </a:extLst>
            </p:cNvPr>
            <p:cNvSpPr/>
            <p:nvPr userDrawn="1"/>
          </p:nvSpPr>
          <p:spPr>
            <a:xfrm>
              <a:off x="55816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338EDF8-CA6A-DAEB-DDD4-C8D5D97BEC2B}"/>
                </a:ext>
              </a:extLst>
            </p:cNvPr>
            <p:cNvSpPr/>
            <p:nvPr userDrawn="1"/>
          </p:nvSpPr>
          <p:spPr>
            <a:xfrm>
              <a:off x="558164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89244E36-CB8F-FABC-B342-634A02124AC3}"/>
                </a:ext>
              </a:extLst>
            </p:cNvPr>
            <p:cNvSpPr/>
            <p:nvPr userDrawn="1"/>
          </p:nvSpPr>
          <p:spPr>
            <a:xfrm rot="2700000">
              <a:off x="834109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4B2EEBA6-37EE-4FAD-D672-E8AAD7E68751}"/>
                </a:ext>
              </a:extLst>
            </p:cNvPr>
            <p:cNvSpPr/>
            <p:nvPr userDrawn="1"/>
          </p:nvSpPr>
          <p:spPr>
            <a:xfrm>
              <a:off x="1486414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5450656B-BFA4-F0DE-B170-5A479DA5E971}"/>
                </a:ext>
              </a:extLst>
            </p:cNvPr>
            <p:cNvSpPr/>
            <p:nvPr userDrawn="1"/>
          </p:nvSpPr>
          <p:spPr>
            <a:xfrm>
              <a:off x="6024000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0726F0D6-6A73-B989-8B48-262E8061D76E}"/>
                </a:ext>
              </a:extLst>
            </p:cNvPr>
            <p:cNvSpPr/>
            <p:nvPr userDrawn="1"/>
          </p:nvSpPr>
          <p:spPr>
            <a:xfrm>
              <a:off x="11633835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214A7433-A243-D710-FCFB-3C6CC9C25195}"/>
                </a:ext>
              </a:extLst>
            </p:cNvPr>
            <p:cNvSpPr/>
            <p:nvPr userDrawn="1"/>
          </p:nvSpPr>
          <p:spPr>
            <a:xfrm flipH="1">
              <a:off x="1110434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2C4CD91-2D47-9A93-E07C-C29A8D255066}"/>
                </a:ext>
              </a:extLst>
            </p:cNvPr>
            <p:cNvSpPr/>
            <p:nvPr userDrawn="1"/>
          </p:nvSpPr>
          <p:spPr>
            <a:xfrm flipH="1">
              <a:off x="10138903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8D639137-F3AF-257C-EC0D-C2210085316E}"/>
                </a:ext>
              </a:extLst>
            </p:cNvPr>
            <p:cNvSpPr/>
            <p:nvPr userDrawn="1"/>
          </p:nvSpPr>
          <p:spPr>
            <a:xfrm rot="18900000" flipH="1">
              <a:off x="979432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0B9642AA-884B-B4D6-2E93-F13B38678AC2}"/>
                </a:ext>
              </a:extLst>
            </p:cNvPr>
            <p:cNvSpPr/>
            <p:nvPr userDrawn="1"/>
          </p:nvSpPr>
          <p:spPr>
            <a:xfrm flipH="1">
              <a:off x="10561586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6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389BD3A-C87B-E8B8-CFAF-E690AFC3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7BC8AD-3060-3380-EAC1-2345A0F2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ED7BD4-5B28-B664-477B-874062271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DBBE2-2502-40D6-BB3D-6D478F8B6730}" type="datetimeFigureOut">
              <a:rPr kumimoji="1" lang="ja-JP" altLang="en-US" smtClean="0"/>
              <a:t>2024/7/15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5DBD92-9255-70EA-8281-D9CEB8973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40E7D9-DC2E-914C-B767-FC6D3C910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8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49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解説3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811683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守備が届かない範囲を「空きスペース」と呼び、攻撃はここを通って攻めて行けば、守備に邪魔されずにゴールまで近づけそうです。</a:t>
            </a:r>
          </a:p>
        </p:txBody>
      </p:sp>
      <p:sp>
        <p:nvSpPr>
          <p:cNvPr id="16" name="解説2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6000640"/>
            <a:ext cx="10129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守備は攻撃を通さないように守りますが、自分で守れる範囲</a:t>
            </a:r>
            <a:r>
              <a:rPr lang="ja-JP" altLang="en-US" sz="2400" dirty="0"/>
              <a:t>には限界</a:t>
            </a:r>
            <a:r>
              <a:rPr kumimoji="1" lang="ja-JP" altLang="en-US" sz="2400" dirty="0"/>
              <a:t>あります。</a:t>
            </a:r>
          </a:p>
        </p:txBody>
      </p:sp>
      <p:sp>
        <p:nvSpPr>
          <p:cNvPr id="22" name="解説1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820239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攻撃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人・守備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人</a:t>
            </a:r>
            <a:r>
              <a:rPr kumimoji="1" lang="en-US" altLang="ja-JP" sz="2400" dirty="0"/>
              <a:t>+</a:t>
            </a:r>
            <a:r>
              <a:rPr lang="ja-JP" altLang="en-US" sz="2400" dirty="0"/>
              <a:t>ゴールキーパー</a:t>
            </a:r>
            <a:r>
              <a:rPr kumimoji="1" lang="ja-JP" altLang="en-US" sz="2400" dirty="0"/>
              <a:t>の状況で、どうすればスペースを奪って攻められるか、考えてみましょう。</a:t>
            </a:r>
          </a:p>
        </p:txBody>
      </p:sp>
      <p:sp>
        <p:nvSpPr>
          <p:cNvPr id="20" name="空きスペース（下）">
            <a:extLst>
              <a:ext uri="{FF2B5EF4-FFF2-40B4-BE49-F238E27FC236}">
                <a16:creationId xmlns:a16="http://schemas.microsoft.com/office/drawing/2014/main" id="{E564A057-F789-E4DF-85B6-8873A79A2300}"/>
              </a:ext>
            </a:extLst>
          </p:cNvPr>
          <p:cNvSpPr/>
          <p:nvPr/>
        </p:nvSpPr>
        <p:spPr>
          <a:xfrm>
            <a:off x="5812568" y="4408432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</a:p>
        </p:txBody>
      </p:sp>
      <p:sp>
        <p:nvSpPr>
          <p:cNvPr id="62" name="守備が届く範囲">
            <a:extLst>
              <a:ext uri="{FF2B5EF4-FFF2-40B4-BE49-F238E27FC236}">
                <a16:creationId xmlns:a16="http://schemas.microsoft.com/office/drawing/2014/main" id="{5283DA47-7557-6981-89FB-B93CC9DB52D9}"/>
              </a:ext>
            </a:extLst>
          </p:cNvPr>
          <p:cNvSpPr/>
          <p:nvPr/>
        </p:nvSpPr>
        <p:spPr>
          <a:xfrm>
            <a:off x="5812568" y="2119086"/>
            <a:ext cx="2328132" cy="2244588"/>
          </a:xfrm>
          <a:prstGeom prst="roundRect">
            <a:avLst>
              <a:gd name="adj" fmla="val 4647"/>
            </a:avLst>
          </a:prstGeom>
          <a:solidFill>
            <a:srgbClr val="C00000">
              <a:alpha val="20000"/>
            </a:srgb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2000" dirty="0">
                <a:solidFill>
                  <a:srgbClr val="C00000"/>
                </a:solidFill>
              </a:rPr>
              <a:t>守備が届く範囲</a:t>
            </a:r>
          </a:p>
        </p:txBody>
      </p:sp>
      <p:sp>
        <p:nvSpPr>
          <p:cNvPr id="19" name="空きスペース（上）">
            <a:extLst>
              <a:ext uri="{FF2B5EF4-FFF2-40B4-BE49-F238E27FC236}">
                <a16:creationId xmlns:a16="http://schemas.microsoft.com/office/drawing/2014/main" id="{ECA2B1DB-E650-78FA-3BC4-878598250830}"/>
              </a:ext>
            </a:extLst>
          </p:cNvPr>
          <p:cNvSpPr/>
          <p:nvPr/>
        </p:nvSpPr>
        <p:spPr>
          <a:xfrm>
            <a:off x="5812568" y="882197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1">
            <a:extLst>
              <a:ext uri="{FF2B5EF4-FFF2-40B4-BE49-F238E27FC236}">
                <a16:creationId xmlns:a16="http://schemas.microsoft.com/office/drawing/2014/main" id="{D91510BF-126A-9E2C-4060-E7C5B177C061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1</a:t>
            </a:r>
            <a:endParaRPr kumimoji="1" lang="ja-JP" altLang="en-US" sz="1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E4F758-F30A-F411-D0B9-A95BA6FCCFE2}"/>
              </a:ext>
            </a:extLst>
          </p:cNvPr>
          <p:cNvSpPr txBox="1"/>
          <p:nvPr/>
        </p:nvSpPr>
        <p:spPr>
          <a:xfrm>
            <a:off x="2387734" y="-888006"/>
            <a:ext cx="7497565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ダウンロードされた方へ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このファイルは完成版です。スライドショーを実行して動作確認をしてください。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/>
      <p:bldP spid="16" grpId="1"/>
      <p:bldP spid="22" grpId="0"/>
      <p:bldP spid="22" grpId="1"/>
      <p:bldP spid="20" grpId="0" animBg="1"/>
      <p:bldP spid="62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解説7">
            <a:extLst>
              <a:ext uri="{FF2B5EF4-FFF2-40B4-BE49-F238E27FC236}">
                <a16:creationId xmlns:a16="http://schemas.microsoft.com/office/drawing/2014/main" id="{F09B48AA-6648-AD3B-E016-CE8E401C9A07}"/>
              </a:ext>
            </a:extLst>
          </p:cNvPr>
          <p:cNvSpPr txBox="1"/>
          <p:nvPr/>
        </p:nvSpPr>
        <p:spPr>
          <a:xfrm>
            <a:off x="398532" y="5996351"/>
            <a:ext cx="1127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番の攻撃者にパスを戻しても同じことです。</a:t>
            </a:r>
          </a:p>
        </p:txBody>
      </p:sp>
      <p:sp>
        <p:nvSpPr>
          <p:cNvPr id="16" name="解説6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06305"/>
            <a:ext cx="112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残念。守備に邪魔されてしまいました。当たり前ですが、守備はボールを追いかけて通さないように守ります。</a:t>
            </a:r>
          </a:p>
        </p:txBody>
      </p:sp>
      <p:sp>
        <p:nvSpPr>
          <p:cNvPr id="21" name="解説5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990972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やってみましょう。</a:t>
            </a:r>
          </a:p>
        </p:txBody>
      </p:sp>
      <p:sp>
        <p:nvSpPr>
          <p:cNvPr id="22" name="解説4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997104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「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番」の攻撃者が、パスをもらってまっすぐ進めば、空きスペースを通過できそうです</a:t>
            </a:r>
            <a:r>
              <a:rPr lang="ja-JP" altLang="en-US" sz="2400" dirty="0"/>
              <a:t>ね</a:t>
            </a:r>
            <a:r>
              <a:rPr kumimoji="1" lang="ja-JP" altLang="en-US" sz="2400" dirty="0"/>
              <a:t>。</a:t>
            </a:r>
          </a:p>
        </p:txBody>
      </p:sp>
      <p:grpSp>
        <p:nvGrpSpPr>
          <p:cNvPr id="17" name="パス矢印">
            <a:extLst>
              <a:ext uri="{FF2B5EF4-FFF2-40B4-BE49-F238E27FC236}">
                <a16:creationId xmlns:a16="http://schemas.microsoft.com/office/drawing/2014/main" id="{45CAD8DE-FAF6-DDF8-D39C-AE2599EAAED3}"/>
              </a:ext>
            </a:extLst>
          </p:cNvPr>
          <p:cNvGrpSpPr/>
          <p:nvPr/>
        </p:nvGrpSpPr>
        <p:grpSpPr>
          <a:xfrm>
            <a:off x="4408258" y="1535375"/>
            <a:ext cx="970643" cy="1493157"/>
            <a:chOff x="4408258" y="1535375"/>
            <a:chExt cx="970643" cy="1493157"/>
          </a:xfrm>
        </p:grpSpPr>
        <p:sp>
          <p:nvSpPr>
            <p:cNvPr id="4" name="矢印2">
              <a:extLst>
                <a:ext uri="{FF2B5EF4-FFF2-40B4-BE49-F238E27FC236}">
                  <a16:creationId xmlns:a16="http://schemas.microsoft.com/office/drawing/2014/main" id="{722F0860-3E9B-481A-E0AF-570534D6C761}"/>
                </a:ext>
              </a:extLst>
            </p:cNvPr>
            <p:cNvSpPr/>
            <p:nvPr/>
          </p:nvSpPr>
          <p:spPr>
            <a:xfrm>
              <a:off x="4408258" y="1535375"/>
              <a:ext cx="970643" cy="149315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323443"/>
                <a:gd name="connsiteY0" fmla="*/ 542741 h 624384"/>
                <a:gd name="connsiteX1" fmla="*/ 2073728 w 4323443"/>
                <a:gd name="connsiteY1" fmla="*/ 269 h 624384"/>
                <a:gd name="connsiteX2" fmla="*/ 4323443 w 4323443"/>
                <a:gd name="connsiteY2" fmla="*/ 624384 h 624384"/>
                <a:gd name="connsiteX0" fmla="*/ 0 w 4323443"/>
                <a:gd name="connsiteY0" fmla="*/ 543443 h 625086"/>
                <a:gd name="connsiteX1" fmla="*/ 2073728 w 4323443"/>
                <a:gd name="connsiteY1" fmla="*/ 971 h 625086"/>
                <a:gd name="connsiteX2" fmla="*/ 4323443 w 4323443"/>
                <a:gd name="connsiteY2" fmla="*/ 625086 h 625086"/>
                <a:gd name="connsiteX0" fmla="*/ 0 w 4323443"/>
                <a:gd name="connsiteY0" fmla="*/ 1228440 h 1310083"/>
                <a:gd name="connsiteX1" fmla="*/ 1006928 w 4323443"/>
                <a:gd name="connsiteY1" fmla="*/ 168 h 1310083"/>
                <a:gd name="connsiteX2" fmla="*/ 4323443 w 4323443"/>
                <a:gd name="connsiteY2" fmla="*/ 1310083 h 1310083"/>
                <a:gd name="connsiteX0" fmla="*/ 0 w 4323443"/>
                <a:gd name="connsiteY0" fmla="*/ 0 h 81643"/>
                <a:gd name="connsiteX1" fmla="*/ 4323443 w 4323443"/>
                <a:gd name="connsiteY1" fmla="*/ 81643 h 81643"/>
                <a:gd name="connsiteX0" fmla="*/ 0 w 945243"/>
                <a:gd name="connsiteY0" fmla="*/ 1569357 h 1569357"/>
                <a:gd name="connsiteX1" fmla="*/ 945243 w 945243"/>
                <a:gd name="connsiteY1" fmla="*/ 0 h 1569357"/>
                <a:gd name="connsiteX0" fmla="*/ 0 w 970643"/>
                <a:gd name="connsiteY0" fmla="*/ 1493157 h 1493157"/>
                <a:gd name="connsiteX1" fmla="*/ 970643 w 970643"/>
                <a:gd name="connsiteY1" fmla="*/ 0 h 149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643" h="1493157">
                  <a:moveTo>
                    <a:pt x="0" y="1493157"/>
                  </a:moveTo>
                  <a:lnTo>
                    <a:pt x="970643" y="0"/>
                  </a:lnTo>
                </a:path>
              </a:pathLst>
            </a:custGeom>
            <a:noFill/>
            <a:ln w="38100">
              <a:solidFill>
                <a:srgbClr val="0070C0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7AE9B9B-3635-9412-321E-16D0D87621D8}"/>
                </a:ext>
              </a:extLst>
            </p:cNvPr>
            <p:cNvSpPr txBox="1"/>
            <p:nvPr/>
          </p:nvSpPr>
          <p:spPr>
            <a:xfrm rot="18236271">
              <a:off x="4305399" y="2116430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0070C0"/>
                  </a:solidFill>
                </a:rPr>
                <a:t>パス</a:t>
              </a:r>
              <a:endParaRPr kumimoji="1" lang="ja-JP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ドリブル矢印">
            <a:extLst>
              <a:ext uri="{FF2B5EF4-FFF2-40B4-BE49-F238E27FC236}">
                <a16:creationId xmlns:a16="http://schemas.microsoft.com/office/drawing/2014/main" id="{3CAA9B0C-4FE1-5CF4-750F-ECD8FD2BEF4D}"/>
              </a:ext>
            </a:extLst>
          </p:cNvPr>
          <p:cNvGrpSpPr/>
          <p:nvPr/>
        </p:nvGrpSpPr>
        <p:grpSpPr>
          <a:xfrm>
            <a:off x="4243158" y="1361246"/>
            <a:ext cx="5065188" cy="1109672"/>
            <a:chOff x="4243158" y="1361246"/>
            <a:chExt cx="5065188" cy="1109672"/>
          </a:xfrm>
        </p:grpSpPr>
        <p:sp>
          <p:nvSpPr>
            <p:cNvPr id="15" name="?">
              <a:extLst>
                <a:ext uri="{FF2B5EF4-FFF2-40B4-BE49-F238E27FC236}">
                  <a16:creationId xmlns:a16="http://schemas.microsoft.com/office/drawing/2014/main" id="{0F83B5F7-E76C-23E9-AD7B-1BED0653C9FF}"/>
                </a:ext>
              </a:extLst>
            </p:cNvPr>
            <p:cNvSpPr/>
            <p:nvPr/>
          </p:nvSpPr>
          <p:spPr>
            <a:xfrm rot="1240702">
              <a:off x="8751034" y="1913606"/>
              <a:ext cx="557312" cy="5573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3" name="矢印">
              <a:extLst>
                <a:ext uri="{FF2B5EF4-FFF2-40B4-BE49-F238E27FC236}">
                  <a16:creationId xmlns:a16="http://schemas.microsoft.com/office/drawing/2014/main" id="{04ADA086-0E07-7BFD-0EDE-05B0873B9A17}"/>
                </a:ext>
              </a:extLst>
            </p:cNvPr>
            <p:cNvSpPr/>
            <p:nvPr/>
          </p:nvSpPr>
          <p:spPr>
            <a:xfrm>
              <a:off x="4243158" y="1361246"/>
              <a:ext cx="4513943" cy="69759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3943" h="697597">
                  <a:moveTo>
                    <a:pt x="0" y="44454"/>
                  </a:moveTo>
                  <a:cubicBezTo>
                    <a:pt x="856343" y="-3927"/>
                    <a:pt x="1511904" y="-35375"/>
                    <a:pt x="2264228" y="73482"/>
                  </a:cubicBezTo>
                  <a:cubicBezTo>
                    <a:pt x="3016552" y="182339"/>
                    <a:pt x="3575352" y="325064"/>
                    <a:pt x="4513943" y="697597"/>
                  </a:cubicBezTo>
                </a:path>
              </a:pathLst>
            </a:custGeom>
            <a:noFill/>
            <a:ln w="38100">
              <a:solidFill>
                <a:srgbClr val="0070C0"/>
              </a:solidFill>
              <a:prstDash val="sysDash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14" name="スライド2">
            <a:extLst>
              <a:ext uri="{FF2B5EF4-FFF2-40B4-BE49-F238E27FC236}">
                <a16:creationId xmlns:a16="http://schemas.microsoft.com/office/drawing/2014/main" id="{4B1E71D0-D17F-5FE2-746F-8EEB18763F99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2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702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931 -0.248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-124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09193 -0.013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-6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0.05546 -0.217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1 -0.24885 L 0.097 0.061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1553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0.10026 0.0439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3" y="219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46 -0.21782 L -0.06445 0.0393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  <p:bldP spid="16" grpId="1"/>
      <p:bldP spid="21" grpId="0"/>
      <p:bldP spid="21" grpId="1"/>
      <p:bldP spid="22" grpId="0"/>
      <p:bldP spid="7" grpId="0" animBg="1"/>
      <p:bldP spid="7" grpId="1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きスペース">
            <a:extLst>
              <a:ext uri="{FF2B5EF4-FFF2-40B4-BE49-F238E27FC236}">
                <a16:creationId xmlns:a16="http://schemas.microsoft.com/office/drawing/2014/main" id="{4CB0CE82-5156-BED1-CBAF-B73F74F62537}"/>
              </a:ext>
            </a:extLst>
          </p:cNvPr>
          <p:cNvSpPr/>
          <p:nvPr/>
        </p:nvSpPr>
        <p:spPr>
          <a:xfrm>
            <a:off x="5812568" y="882197"/>
            <a:ext cx="2328132" cy="2851929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14" name="解説11">
            <a:extLst>
              <a:ext uri="{FF2B5EF4-FFF2-40B4-BE49-F238E27FC236}">
                <a16:creationId xmlns:a16="http://schemas.microsoft.com/office/drawing/2014/main" id="{59742FB6-B64D-1A14-4AB0-4747CF1B2794}"/>
              </a:ext>
            </a:extLst>
          </p:cNvPr>
          <p:cNvSpPr txBox="1"/>
          <p:nvPr/>
        </p:nvSpPr>
        <p:spPr>
          <a:xfrm>
            <a:off x="398533" y="5815973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このように、ドリブルは</a:t>
            </a:r>
            <a:r>
              <a:rPr kumimoji="1" lang="ja-JP" altLang="en-US" sz="2400" u="sng" dirty="0"/>
              <a:t>「突破すること」だけが目的ではなく</a:t>
            </a:r>
            <a:r>
              <a:rPr kumimoji="1" lang="ja-JP" altLang="en-US" sz="2400" dirty="0"/>
              <a:t>、本来攻めたい方向</a:t>
            </a:r>
            <a:r>
              <a:rPr lang="ja-JP" altLang="en-US" sz="2400" dirty="0"/>
              <a:t>の</a:t>
            </a:r>
            <a:r>
              <a:rPr kumimoji="1" lang="ja-JP" altLang="en-US" sz="2400" dirty="0"/>
              <a:t>「</a:t>
            </a:r>
            <a:r>
              <a:rPr kumimoji="1" lang="ja-JP" altLang="en-US" sz="2400" u="sng" dirty="0">
                <a:solidFill>
                  <a:srgbClr val="0070C0"/>
                </a:solidFill>
              </a:rPr>
              <a:t>反対側にドリブルして空きスペース</a:t>
            </a:r>
            <a:r>
              <a:rPr lang="ja-JP" altLang="en-US" sz="2400" u="sng" dirty="0">
                <a:solidFill>
                  <a:srgbClr val="0070C0"/>
                </a:solidFill>
              </a:rPr>
              <a:t>を作る</a:t>
            </a:r>
            <a:r>
              <a:rPr lang="ja-JP" altLang="en-US" sz="2400" dirty="0"/>
              <a:t>」という使い方もあるのです。</a:t>
            </a:r>
            <a:endParaRPr kumimoji="1" lang="ja-JP" altLang="en-US" sz="2400" dirty="0"/>
          </a:p>
        </p:txBody>
      </p:sp>
      <p:sp>
        <p:nvSpPr>
          <p:cNvPr id="16" name="解説10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14107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この状態でパスを出せば、守備が追い付けないのでスペースを奪ってシュートまで行きやすくなります（ただし、実際はパスとトラップが上手でないと成功しません）。</a:t>
            </a:r>
          </a:p>
        </p:txBody>
      </p:sp>
      <p:sp>
        <p:nvSpPr>
          <p:cNvPr id="21" name="解説9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さっきより左側（画面の上側）が広くなりましたね。</a:t>
            </a:r>
          </a:p>
        </p:txBody>
      </p:sp>
      <p:sp>
        <p:nvSpPr>
          <p:cNvPr id="22" name="解説8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そんなときは、ドリブルで反対に守備を引き付けてみましょう。</a:t>
            </a: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3">
            <a:extLst>
              <a:ext uri="{FF2B5EF4-FFF2-40B4-BE49-F238E27FC236}">
                <a16:creationId xmlns:a16="http://schemas.microsoft.com/office/drawing/2014/main" id="{0FD5C12D-4660-93D9-C215-EC585DA010FB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7418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0.14817 0.2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9" y="10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4.16667E-6 0.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15195 0.223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91" y="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.25 L 0.11797 0.0631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942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95 0.22337 L 0.35377 -0.1555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1" y="-1895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35313 0.1032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377 -0.15556 L 0.59375 -0.0345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4" grpId="0"/>
      <p:bldP spid="16" grpId="0"/>
      <p:bldP spid="16" grpId="1"/>
      <p:bldP spid="21" grpId="0"/>
      <p:bldP spid="21" grpId="1"/>
      <p:bldP spid="22" grpId="0"/>
      <p:bldP spid="7" grpId="0" animBg="1"/>
      <p:bldP spid="7" grpId="1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D デジタル 教科書体">
      <a:majorFont>
        <a:latin typeface="UD デジタル 教科書体 NK-B"/>
        <a:ea typeface="UD デジタル 教科書体 NK-B"/>
        <a:cs typeface=""/>
      </a:majorFont>
      <a:minorFont>
        <a:latin typeface="UD デジタル 教科書体 NK-R"/>
        <a:ea typeface="UD デジタル 教科書体 NK-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350</Words>
  <Application>Microsoft Office PowerPoint</Application>
  <PresentationFormat>ワイド画面</PresentationFormat>
  <Paragraphs>40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UD デジタル 教科書体 NK-B</vt:lpstr>
      <vt:lpstr>UD デジタル 教科書体 NK-R</vt:lpstr>
      <vt:lpstr>游ゴシック</vt:lpstr>
      <vt:lpstr>Arial</vt:lpstr>
      <vt:lpstr>Office テーマ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Jo Hirotaka</cp:lastModifiedBy>
  <cp:revision>20</cp:revision>
  <dcterms:created xsi:type="dcterms:W3CDTF">2024-05-13T04:05:30Z</dcterms:created>
  <dcterms:modified xsi:type="dcterms:W3CDTF">2024-07-15T06:03:16Z</dcterms:modified>
</cp:coreProperties>
</file>